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 id="2147483661" r:id="rId2"/>
  </p:sldMasterIdLst>
  <p:notesMasterIdLst>
    <p:notesMasterId r:id="rId4"/>
  </p:notesMasterIdLst>
  <p:sldIdLst>
    <p:sldId id="256"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PT Sans Narrow" panose="020B0506020203020204" pitchFamily="34" charset="0"/>
      <p:regular r:id="rId13"/>
      <p:bold r:id="rId14"/>
    </p:embeddedFont>
    <p:embeddedFont>
      <p:font typeface="Roboto" panose="02000000000000000000" pitchFamily="2" charset="0"/>
      <p:regular r:id="rId15"/>
      <p:bold r:id="rId16"/>
      <p:italic r:id="rId17"/>
      <p:boldItalic r:id="rId18"/>
    </p:embeddedFont>
    <p:embeddedFont>
      <p:font typeface="Work Sans"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50" d="100"/>
          <a:sy n="150" d="100"/>
        </p:scale>
        <p:origin x="154" y="-6034"/>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presProps" Target="pres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4d11347f20_0_37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24d11347f20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263"/>
        <p:cNvGrpSpPr/>
        <p:nvPr/>
      </p:nvGrpSpPr>
      <p:grpSpPr>
        <a:xfrm>
          <a:off x="0" y="0"/>
          <a:ext cx="0" cy="0"/>
          <a:chOff x="0" y="0"/>
          <a:chExt cx="0" cy="0"/>
        </a:xfrm>
      </p:grpSpPr>
      <p:sp>
        <p:nvSpPr>
          <p:cNvPr id="264" name="Google Shape;264;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265" name="Google Shape;265;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266" name="Google Shape;266;p12"/>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267" name="Google Shape;267;p12"/>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grpSp>
        <p:nvGrpSpPr>
          <p:cNvPr id="268" name="Google Shape;268;p12"/>
          <p:cNvGrpSpPr/>
          <p:nvPr/>
        </p:nvGrpSpPr>
        <p:grpSpPr>
          <a:xfrm>
            <a:off x="95351" y="1392509"/>
            <a:ext cx="7581691" cy="5901"/>
            <a:chOff x="1890075" y="5241175"/>
            <a:chExt cx="4240556" cy="257700"/>
          </a:xfrm>
        </p:grpSpPr>
        <p:sp>
          <p:nvSpPr>
            <p:cNvPr id="269" name="Google Shape;269;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0" name="Google Shape;270;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1" name="Google Shape;271;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2" name="Google Shape;272;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3" name="Google Shape;273;p12"/>
          <p:cNvGrpSpPr/>
          <p:nvPr/>
        </p:nvGrpSpPr>
        <p:grpSpPr>
          <a:xfrm>
            <a:off x="95351" y="4542984"/>
            <a:ext cx="7581691" cy="5901"/>
            <a:chOff x="1890075" y="5241175"/>
            <a:chExt cx="4240556" cy="257700"/>
          </a:xfrm>
        </p:grpSpPr>
        <p:sp>
          <p:nvSpPr>
            <p:cNvPr id="274" name="Google Shape;274;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5" name="Google Shape;275;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6" name="Google Shape;276;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7" name="Google Shape;277;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78" name="Google Shape;278;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79" name="Google Shape;279;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280" name="Google Shape;280;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281" name="Google Shape;281;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282" name="Google Shape;282;p12"/>
          <p:cNvSpPr/>
          <p:nvPr/>
        </p:nvSpPr>
        <p:spPr>
          <a:xfrm>
            <a:off x="432000" y="76869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283" name="Google Shape;283;p12"/>
          <p:cNvGrpSpPr/>
          <p:nvPr/>
        </p:nvGrpSpPr>
        <p:grpSpPr>
          <a:xfrm>
            <a:off x="95351" y="7514559"/>
            <a:ext cx="7581691" cy="5901"/>
            <a:chOff x="1890075" y="5241175"/>
            <a:chExt cx="4240556" cy="257700"/>
          </a:xfrm>
        </p:grpSpPr>
        <p:sp>
          <p:nvSpPr>
            <p:cNvPr id="284" name="Google Shape;284;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85" name="Google Shape;285;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86" name="Google Shape;286;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87" name="Google Shape;287;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88" name="Google Shape;288;p12"/>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289"/>
        <p:cNvGrpSpPr/>
        <p:nvPr/>
      </p:nvGrpSpPr>
      <p:grpSpPr>
        <a:xfrm>
          <a:off x="0" y="0"/>
          <a:ext cx="0" cy="0"/>
          <a:chOff x="0" y="0"/>
          <a:chExt cx="0" cy="0"/>
        </a:xfrm>
      </p:grpSpPr>
      <p:sp>
        <p:nvSpPr>
          <p:cNvPr id="290" name="Google Shape;290;p13"/>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291" name="Google Shape;291;p13"/>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292" name="Google Shape;292;p13"/>
          <p:cNvGrpSpPr/>
          <p:nvPr/>
        </p:nvGrpSpPr>
        <p:grpSpPr>
          <a:xfrm>
            <a:off x="-16250" y="9048087"/>
            <a:ext cx="7804900" cy="1072407"/>
            <a:chOff x="-19118" y="4617750"/>
            <a:chExt cx="9182236" cy="548378"/>
          </a:xfrm>
        </p:grpSpPr>
        <p:sp>
          <p:nvSpPr>
            <p:cNvPr id="293" name="Google Shape;293;p13"/>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294" name="Google Shape;294;p13"/>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29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grpSp>
        <p:nvGrpSpPr>
          <p:cNvPr id="39" name="Google Shape;39;p3"/>
          <p:cNvGrpSpPr/>
          <p:nvPr/>
        </p:nvGrpSpPr>
        <p:grpSpPr>
          <a:xfrm>
            <a:off x="190345" y="900758"/>
            <a:ext cx="7581747" cy="5906"/>
            <a:chOff x="1890075" y="5241175"/>
            <a:chExt cx="4240556" cy="257700"/>
          </a:xfrm>
        </p:grpSpPr>
        <p:sp>
          <p:nvSpPr>
            <p:cNvPr id="40" name="Google Shape;4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1" name="Google Shape;4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2" name="Google Shape;4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4" name="Google Shape;44;p3"/>
          <p:cNvGrpSpPr/>
          <p:nvPr/>
        </p:nvGrpSpPr>
        <p:grpSpPr>
          <a:xfrm>
            <a:off x="190320" y="931759"/>
            <a:ext cx="7581691" cy="5901"/>
            <a:chOff x="1890075" y="5241175"/>
            <a:chExt cx="4240556" cy="257700"/>
          </a:xfrm>
        </p:grpSpPr>
        <p:sp>
          <p:nvSpPr>
            <p:cNvPr id="45" name="Google Shape;45;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 name="Google Shape;4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 name="Google Shape;4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9" name="Google Shape;49;p3"/>
          <p:cNvGrpSpPr/>
          <p:nvPr/>
        </p:nvGrpSpPr>
        <p:grpSpPr>
          <a:xfrm>
            <a:off x="172024" y="1163100"/>
            <a:ext cx="2377370" cy="415500"/>
            <a:chOff x="172024" y="1163100"/>
            <a:chExt cx="2377370" cy="415500"/>
          </a:xfrm>
        </p:grpSpPr>
        <p:sp>
          <p:nvSpPr>
            <p:cNvPr id="50" name="Google Shape;50;p3"/>
            <p:cNvSpPr txBox="1"/>
            <p:nvPr/>
          </p:nvSpPr>
          <p:spPr>
            <a:xfrm>
              <a:off x="290394" y="1163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1" name="Google Shape;51;p3"/>
            <p:cNvGrpSpPr/>
            <p:nvPr/>
          </p:nvGrpSpPr>
          <p:grpSpPr>
            <a:xfrm>
              <a:off x="172024" y="1269425"/>
              <a:ext cx="137818" cy="187200"/>
              <a:chOff x="507100" y="1997600"/>
              <a:chExt cx="158375" cy="187200"/>
            </a:xfrm>
          </p:grpSpPr>
          <p:sp>
            <p:nvSpPr>
              <p:cNvPr id="52" name="Google Shape;52;p3"/>
              <p:cNvSpPr/>
              <p:nvPr/>
            </p:nvSpPr>
            <p:spPr>
              <a:xfrm>
                <a:off x="529575" y="1997600"/>
                <a:ext cx="135900" cy="187200"/>
              </a:xfrm>
              <a:prstGeom prst="chevron">
                <a:avLst>
                  <a:gd name="adj" fmla="val 50000"/>
                </a:avLst>
              </a:prstGeom>
              <a:solidFill>
                <a:srgbClr val="4069D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 name="Google Shape;54;p3"/>
          <p:cNvGrpSpPr/>
          <p:nvPr/>
        </p:nvGrpSpPr>
        <p:grpSpPr>
          <a:xfrm>
            <a:off x="190349" y="3276183"/>
            <a:ext cx="2377370" cy="415500"/>
            <a:chOff x="190349" y="3030000"/>
            <a:chExt cx="2377370" cy="415500"/>
          </a:xfrm>
        </p:grpSpPr>
        <p:sp>
          <p:nvSpPr>
            <p:cNvPr id="55" name="Google Shape;55;p3"/>
            <p:cNvSpPr txBox="1"/>
            <p:nvPr/>
          </p:nvSpPr>
          <p:spPr>
            <a:xfrm>
              <a:off x="308719" y="30300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6" name="Google Shape;56;p3"/>
            <p:cNvGrpSpPr/>
            <p:nvPr/>
          </p:nvGrpSpPr>
          <p:grpSpPr>
            <a:xfrm>
              <a:off x="190349" y="3136325"/>
              <a:ext cx="137818" cy="187200"/>
              <a:chOff x="507100" y="1540400"/>
              <a:chExt cx="158375" cy="187200"/>
            </a:xfrm>
          </p:grpSpPr>
          <p:sp>
            <p:nvSpPr>
              <p:cNvPr id="57" name="Google Shape;57;p3"/>
              <p:cNvSpPr/>
              <p:nvPr/>
            </p:nvSpPr>
            <p:spPr>
              <a:xfrm>
                <a:off x="529575" y="1540400"/>
                <a:ext cx="135900" cy="187200"/>
              </a:xfrm>
              <a:prstGeom prst="chevron">
                <a:avLst>
                  <a:gd name="adj" fmla="val 50000"/>
                </a:avLst>
              </a:prstGeom>
              <a:solidFill>
                <a:srgbClr val="DB443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 name="Google Shape;59;p3"/>
          <p:cNvGrpSpPr/>
          <p:nvPr/>
        </p:nvGrpSpPr>
        <p:grpSpPr>
          <a:xfrm>
            <a:off x="172024" y="5389267"/>
            <a:ext cx="2377370" cy="415500"/>
            <a:chOff x="172024" y="5628475"/>
            <a:chExt cx="2377370" cy="415500"/>
          </a:xfrm>
        </p:grpSpPr>
        <p:sp>
          <p:nvSpPr>
            <p:cNvPr id="60" name="Google Shape;60;p3"/>
            <p:cNvSpPr txBox="1"/>
            <p:nvPr/>
          </p:nvSpPr>
          <p:spPr>
            <a:xfrm>
              <a:off x="290394" y="56284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172024" y="5734800"/>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4" name="Google Shape;64;p3"/>
          <p:cNvSpPr>
            <a:spLocks noGrp="1"/>
          </p:cNvSpPr>
          <p:nvPr>
            <p:ph type="pic" idx="2"/>
          </p:nvPr>
        </p:nvSpPr>
        <p:spPr>
          <a:xfrm>
            <a:off x="3204302" y="1086900"/>
            <a:ext cx="3460800" cy="2845500"/>
          </a:xfrm>
          <a:prstGeom prst="rect">
            <a:avLst/>
          </a:prstGeom>
          <a:noFill/>
          <a:ln w="19050" cap="flat" cmpd="sng">
            <a:solidFill>
              <a:srgbClr val="000000"/>
            </a:solidFill>
            <a:prstDash val="solid"/>
            <a:round/>
            <a:headEnd type="none" w="sm" len="sm"/>
            <a:tailEnd type="none" w="sm" len="sm"/>
          </a:ln>
        </p:spPr>
      </p:sp>
      <p:sp>
        <p:nvSpPr>
          <p:cNvPr id="65" name="Google Shape;65;p3"/>
          <p:cNvSpPr>
            <a:spLocks noGrp="1"/>
          </p:cNvSpPr>
          <p:nvPr>
            <p:ph type="pic" idx="3"/>
          </p:nvPr>
        </p:nvSpPr>
        <p:spPr>
          <a:xfrm>
            <a:off x="4469988" y="4518263"/>
            <a:ext cx="2453400" cy="2398200"/>
          </a:xfrm>
          <a:prstGeom prst="rect">
            <a:avLst/>
          </a:prstGeom>
          <a:noFill/>
          <a:ln w="19050" cap="flat" cmpd="sng">
            <a:solidFill>
              <a:srgbClr val="000000"/>
            </a:solidFill>
            <a:prstDash val="solid"/>
            <a:round/>
            <a:headEnd type="none" w="sm" len="sm"/>
            <a:tailEnd type="none" w="sm" len="sm"/>
          </a:ln>
        </p:spPr>
      </p:sp>
      <p:sp>
        <p:nvSpPr>
          <p:cNvPr id="66" name="Google Shape;66;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67" name="Google Shape;67;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8" name="Google Shape;68;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69" name="Google Shape;69;p3"/>
          <p:cNvGrpSpPr/>
          <p:nvPr/>
        </p:nvGrpSpPr>
        <p:grpSpPr>
          <a:xfrm>
            <a:off x="86238" y="7502350"/>
            <a:ext cx="7599900" cy="2264100"/>
            <a:chOff x="86238" y="7502350"/>
            <a:chExt cx="7599900" cy="2264100"/>
          </a:xfrm>
        </p:grpSpPr>
        <p:sp>
          <p:nvSpPr>
            <p:cNvPr id="70" name="Google Shape;70;p3"/>
            <p:cNvSpPr/>
            <p:nvPr/>
          </p:nvSpPr>
          <p:spPr>
            <a:xfrm>
              <a:off x="86238" y="7502350"/>
              <a:ext cx="7599900" cy="2264100"/>
            </a:xfrm>
            <a:prstGeom prst="rect">
              <a:avLst/>
            </a:prstGeom>
            <a:noFill/>
            <a:ln w="38100"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 name="Google Shape;71;p3"/>
            <p:cNvGrpSpPr/>
            <p:nvPr/>
          </p:nvGrpSpPr>
          <p:grpSpPr>
            <a:xfrm>
              <a:off x="172024" y="7502355"/>
              <a:ext cx="6416871" cy="415500"/>
              <a:chOff x="172024" y="7502355"/>
              <a:chExt cx="6416871" cy="415500"/>
            </a:xfrm>
          </p:grpSpPr>
          <p:sp>
            <p:nvSpPr>
              <p:cNvPr id="72" name="Google Shape;72;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73" name="Google Shape;73;p3"/>
              <p:cNvGrpSpPr/>
              <p:nvPr/>
            </p:nvGrpSpPr>
            <p:grpSpPr>
              <a:xfrm>
                <a:off x="172024" y="7607808"/>
                <a:ext cx="137818" cy="187200"/>
                <a:chOff x="507100" y="1997600"/>
                <a:chExt cx="158375" cy="187200"/>
              </a:xfrm>
            </p:grpSpPr>
            <p:sp>
              <p:nvSpPr>
                <p:cNvPr id="74" name="Google Shape;74;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6" name="Google Shape;76;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74583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3621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56"/>
        <p:cNvGrpSpPr/>
        <p:nvPr/>
      </p:nvGrpSpPr>
      <p:grpSpPr>
        <a:xfrm>
          <a:off x="0" y="0"/>
          <a:ext cx="0" cy="0"/>
          <a:chOff x="0" y="0"/>
          <a:chExt cx="0" cy="0"/>
        </a:xfrm>
      </p:grpSpPr>
      <p:grpSp>
        <p:nvGrpSpPr>
          <p:cNvPr id="157" name="Google Shape;157;p9"/>
          <p:cNvGrpSpPr/>
          <p:nvPr/>
        </p:nvGrpSpPr>
        <p:grpSpPr>
          <a:xfrm>
            <a:off x="172055" y="1468890"/>
            <a:ext cx="7434543" cy="62982"/>
            <a:chOff x="1890075" y="5241175"/>
            <a:chExt cx="4240556" cy="257700"/>
          </a:xfrm>
        </p:grpSpPr>
        <p:sp>
          <p:nvSpPr>
            <p:cNvPr id="158" name="Google Shape;15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9" name="Google Shape;15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0" name="Google Shape;16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 name="Google Shape;16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2" name="Google Shape;16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63" name="Google Shape;163;p9"/>
          <p:cNvGrpSpPr/>
          <p:nvPr/>
        </p:nvGrpSpPr>
        <p:grpSpPr>
          <a:xfrm>
            <a:off x="168930" y="2702615"/>
            <a:ext cx="7434543" cy="62982"/>
            <a:chOff x="1890075" y="5241175"/>
            <a:chExt cx="4240556" cy="257700"/>
          </a:xfrm>
        </p:grpSpPr>
        <p:sp>
          <p:nvSpPr>
            <p:cNvPr id="164" name="Google Shape;16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 name="Google Shape;16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 name="Google Shape;16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7" name="Google Shape;16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168" name="Google Shape;168;p9"/>
          <p:cNvCxnSpPr>
            <a:stCxn id="15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169" name="Google Shape;16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170" name="Google Shape;170;p9"/>
          <p:cNvGrpSpPr/>
          <p:nvPr/>
        </p:nvGrpSpPr>
        <p:grpSpPr>
          <a:xfrm>
            <a:off x="0" y="3413775"/>
            <a:ext cx="3530025" cy="746350"/>
            <a:chOff x="0" y="3156075"/>
            <a:chExt cx="3530025" cy="746350"/>
          </a:xfrm>
        </p:grpSpPr>
        <p:sp>
          <p:nvSpPr>
            <p:cNvPr id="171" name="Google Shape;17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2" name="Google Shape;17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73" name="Google Shape;173;p9"/>
          <p:cNvGrpSpPr/>
          <p:nvPr/>
        </p:nvGrpSpPr>
        <p:grpSpPr>
          <a:xfrm>
            <a:off x="3248850" y="2867100"/>
            <a:ext cx="4936034" cy="746350"/>
            <a:chOff x="0" y="3156075"/>
            <a:chExt cx="3530025" cy="746350"/>
          </a:xfrm>
        </p:grpSpPr>
        <p:sp>
          <p:nvSpPr>
            <p:cNvPr id="174" name="Google Shape;17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5" name="Google Shape;17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76" name="Google Shape;176;p9"/>
          <p:cNvGrpSpPr/>
          <p:nvPr/>
        </p:nvGrpSpPr>
        <p:grpSpPr>
          <a:xfrm>
            <a:off x="3248850" y="7166275"/>
            <a:ext cx="4936034" cy="746350"/>
            <a:chOff x="0" y="3156075"/>
            <a:chExt cx="3530025" cy="746350"/>
          </a:xfrm>
        </p:grpSpPr>
        <p:sp>
          <p:nvSpPr>
            <p:cNvPr id="177" name="Google Shape;17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8" name="Google Shape;17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79" name="Google Shape;17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180" name="Google Shape;18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181" name="Google Shape;18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182" name="Google Shape;182;p9"/>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183" name="Google Shape;183;p9"/>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184"/>
        <p:cNvGrpSpPr/>
        <p:nvPr/>
      </p:nvGrpSpPr>
      <p:grpSpPr>
        <a:xfrm>
          <a:off x="0" y="0"/>
          <a:ext cx="0" cy="0"/>
          <a:chOff x="0" y="0"/>
          <a:chExt cx="0" cy="0"/>
        </a:xfrm>
      </p:grpSpPr>
      <p:cxnSp>
        <p:nvCxnSpPr>
          <p:cNvPr id="185" name="Google Shape;185;p10"/>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186" name="Google Shape;186;p10"/>
          <p:cNvCxnSpPr>
            <a:stCxn id="187"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188" name="Google Shape;188;p10"/>
          <p:cNvGrpSpPr/>
          <p:nvPr/>
        </p:nvGrpSpPr>
        <p:grpSpPr>
          <a:xfrm>
            <a:off x="190320" y="900657"/>
            <a:ext cx="7581691" cy="5901"/>
            <a:chOff x="1890075" y="5241175"/>
            <a:chExt cx="4240556" cy="257700"/>
          </a:xfrm>
        </p:grpSpPr>
        <p:sp>
          <p:nvSpPr>
            <p:cNvPr id="187" name="Google Shape;187;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9" name="Google Shape;189;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0" name="Google Shape;190;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1" name="Google Shape;191;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92" name="Google Shape;192;p10"/>
          <p:cNvGrpSpPr/>
          <p:nvPr/>
        </p:nvGrpSpPr>
        <p:grpSpPr>
          <a:xfrm>
            <a:off x="190320" y="931759"/>
            <a:ext cx="7581691" cy="5901"/>
            <a:chOff x="1890075" y="5241175"/>
            <a:chExt cx="4240556" cy="257700"/>
          </a:xfrm>
        </p:grpSpPr>
        <p:sp>
          <p:nvSpPr>
            <p:cNvPr id="193" name="Google Shape;193;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4" name="Google Shape;194;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5" name="Google Shape;195;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6" name="Google Shape;196;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97" name="Google Shape;197;p10"/>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198" name="Google Shape;198;p10"/>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99" name="Google Shape;199;p10"/>
          <p:cNvGrpSpPr/>
          <p:nvPr/>
        </p:nvGrpSpPr>
        <p:grpSpPr>
          <a:xfrm>
            <a:off x="372224" y="1193225"/>
            <a:ext cx="137818" cy="187200"/>
            <a:chOff x="507100" y="1997600"/>
            <a:chExt cx="158375" cy="187200"/>
          </a:xfrm>
        </p:grpSpPr>
        <p:sp>
          <p:nvSpPr>
            <p:cNvPr id="200" name="Google Shape;200;p10"/>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0"/>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 name="Google Shape;202;p10"/>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03" name="Google Shape;203;p10"/>
          <p:cNvGrpSpPr/>
          <p:nvPr/>
        </p:nvGrpSpPr>
        <p:grpSpPr>
          <a:xfrm>
            <a:off x="3196549" y="1193225"/>
            <a:ext cx="137818" cy="187200"/>
            <a:chOff x="507100" y="1997600"/>
            <a:chExt cx="158375" cy="187200"/>
          </a:xfrm>
        </p:grpSpPr>
        <p:sp>
          <p:nvSpPr>
            <p:cNvPr id="204" name="Google Shape;204;p10"/>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0"/>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 name="Google Shape;206;p10"/>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07" name="Google Shape;207;p10"/>
          <p:cNvGrpSpPr/>
          <p:nvPr/>
        </p:nvGrpSpPr>
        <p:grpSpPr>
          <a:xfrm>
            <a:off x="3196549" y="4016425"/>
            <a:ext cx="137818" cy="187200"/>
            <a:chOff x="507100" y="1997600"/>
            <a:chExt cx="158375" cy="187200"/>
          </a:xfrm>
        </p:grpSpPr>
        <p:sp>
          <p:nvSpPr>
            <p:cNvPr id="208" name="Google Shape;208;p10"/>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0"/>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10"/>
          <p:cNvGrpSpPr/>
          <p:nvPr/>
        </p:nvGrpSpPr>
        <p:grpSpPr>
          <a:xfrm>
            <a:off x="172050" y="4643025"/>
            <a:ext cx="2852450" cy="2183285"/>
            <a:chOff x="404700" y="4541500"/>
            <a:chExt cx="2852450" cy="2183285"/>
          </a:xfrm>
        </p:grpSpPr>
        <p:sp>
          <p:nvSpPr>
            <p:cNvPr id="211" name="Google Shape;211;p10"/>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0"/>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0"/>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214" name="Google Shape;214;p10"/>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0"/>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 name="Google Shape;216;p10"/>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0"/>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0"/>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219" name="Google Shape;219;p10"/>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220" name="Google Shape;220;p10"/>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21" name="Google Shape;221;p10"/>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222" name="Google Shape;222;p10"/>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223"/>
        <p:cNvGrpSpPr/>
        <p:nvPr/>
      </p:nvGrpSpPr>
      <p:grpSpPr>
        <a:xfrm>
          <a:off x="0" y="0"/>
          <a:ext cx="0" cy="0"/>
          <a:chOff x="0" y="0"/>
          <a:chExt cx="0" cy="0"/>
        </a:xfrm>
      </p:grpSpPr>
      <p:sp>
        <p:nvSpPr>
          <p:cNvPr id="224" name="Google Shape;224;p11"/>
          <p:cNvSpPr txBox="1">
            <a:spLocks noGrp="1"/>
          </p:cNvSpPr>
          <p:nvPr>
            <p:ph type="body" idx="1"/>
          </p:nvPr>
        </p:nvSpPr>
        <p:spPr>
          <a:xfrm>
            <a:off x="438138" y="4143950"/>
            <a:ext cx="3108300" cy="2370000"/>
          </a:xfrm>
          <a:prstGeom prst="rect">
            <a:avLst/>
          </a:prstGeom>
        </p:spPr>
        <p:txBody>
          <a:bodyPr spcFirstLastPara="1" wrap="square" lIns="57150"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25" name="Google Shape;225;p11"/>
          <p:cNvSpPr txBox="1">
            <a:spLocks noGrp="1"/>
          </p:cNvSpPr>
          <p:nvPr>
            <p:ph type="body" idx="2"/>
          </p:nvPr>
        </p:nvSpPr>
        <p:spPr>
          <a:xfrm>
            <a:off x="413425" y="1939675"/>
            <a:ext cx="6896100" cy="10275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cxnSp>
        <p:nvCxnSpPr>
          <p:cNvPr id="226" name="Google Shape;226;p11"/>
          <p:cNvCxnSpPr/>
          <p:nvPr/>
        </p:nvCxnSpPr>
        <p:spPr>
          <a:xfrm>
            <a:off x="417975" y="1623150"/>
            <a:ext cx="0" cy="8461500"/>
          </a:xfrm>
          <a:prstGeom prst="straightConnector1">
            <a:avLst/>
          </a:prstGeom>
          <a:noFill/>
          <a:ln w="9525" cap="flat" cmpd="sng">
            <a:solidFill>
              <a:srgbClr val="B7B7B7"/>
            </a:solidFill>
            <a:prstDash val="solid"/>
            <a:round/>
            <a:headEnd type="none" w="med" len="med"/>
            <a:tailEnd type="none" w="med" len="med"/>
          </a:ln>
        </p:spPr>
      </p:cxnSp>
      <p:grpSp>
        <p:nvGrpSpPr>
          <p:cNvPr id="227" name="Google Shape;227;p11"/>
          <p:cNvGrpSpPr/>
          <p:nvPr/>
        </p:nvGrpSpPr>
        <p:grpSpPr>
          <a:xfrm>
            <a:off x="404725" y="1529075"/>
            <a:ext cx="6908400" cy="72025"/>
            <a:chOff x="404725" y="1681475"/>
            <a:chExt cx="6908400" cy="72025"/>
          </a:xfrm>
        </p:grpSpPr>
        <p:cxnSp>
          <p:nvCxnSpPr>
            <p:cNvPr id="228" name="Google Shape;228;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29" name="Google Shape;229;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30" name="Google Shape;230;p11"/>
          <p:cNvCxnSpPr/>
          <p:nvPr/>
        </p:nvCxnSpPr>
        <p:spPr>
          <a:xfrm>
            <a:off x="7313125" y="1593600"/>
            <a:ext cx="0" cy="8520600"/>
          </a:xfrm>
          <a:prstGeom prst="straightConnector1">
            <a:avLst/>
          </a:prstGeom>
          <a:noFill/>
          <a:ln w="9525" cap="flat" cmpd="sng">
            <a:solidFill>
              <a:srgbClr val="B7B7B7"/>
            </a:solidFill>
            <a:prstDash val="solid"/>
            <a:round/>
            <a:headEnd type="none" w="med" len="med"/>
            <a:tailEnd type="none" w="med" len="med"/>
          </a:ln>
        </p:spPr>
      </p:cxnSp>
      <p:sp>
        <p:nvSpPr>
          <p:cNvPr id="231" name="Google Shape;231;p11"/>
          <p:cNvSpPr txBox="1">
            <a:spLocks noGrp="1"/>
          </p:cNvSpPr>
          <p:nvPr>
            <p:ph type="title"/>
          </p:nvPr>
        </p:nvSpPr>
        <p:spPr>
          <a:xfrm>
            <a:off x="404725" y="2462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232" name="Google Shape;232;p11"/>
          <p:cNvSpPr txBox="1">
            <a:spLocks noGrp="1"/>
          </p:cNvSpPr>
          <p:nvPr>
            <p:ph type="subTitle" idx="3"/>
          </p:nvPr>
        </p:nvSpPr>
        <p:spPr>
          <a:xfrm>
            <a:off x="2249425" y="827075"/>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cxnSp>
        <p:nvCxnSpPr>
          <p:cNvPr id="233" name="Google Shape;233;p11"/>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11"/>
          <p:cNvCxnSpPr/>
          <p:nvPr/>
        </p:nvCxnSpPr>
        <p:spPr>
          <a:xfrm>
            <a:off x="3886200" y="3534350"/>
            <a:ext cx="0" cy="6566700"/>
          </a:xfrm>
          <a:prstGeom prst="straightConnector1">
            <a:avLst/>
          </a:prstGeom>
          <a:noFill/>
          <a:ln w="9525" cap="flat" cmpd="sng">
            <a:solidFill>
              <a:srgbClr val="B7B7B7"/>
            </a:solidFill>
            <a:prstDash val="solid"/>
            <a:round/>
            <a:headEnd type="none" w="med" len="med"/>
            <a:tailEnd type="none" w="med" len="med"/>
          </a:ln>
        </p:spPr>
      </p:cxnSp>
      <p:grpSp>
        <p:nvGrpSpPr>
          <p:cNvPr id="235" name="Google Shape;235;p11"/>
          <p:cNvGrpSpPr/>
          <p:nvPr/>
        </p:nvGrpSpPr>
        <p:grpSpPr>
          <a:xfrm>
            <a:off x="417975" y="1732850"/>
            <a:ext cx="2357775" cy="410125"/>
            <a:chOff x="417975" y="1885250"/>
            <a:chExt cx="2357775" cy="410125"/>
          </a:xfrm>
        </p:grpSpPr>
        <p:sp>
          <p:nvSpPr>
            <p:cNvPr id="236" name="Google Shape;236;p11"/>
            <p:cNvSpPr/>
            <p:nvPr/>
          </p:nvSpPr>
          <p:spPr>
            <a:xfrm>
              <a:off x="417975" y="1885250"/>
              <a:ext cx="2020800" cy="410100"/>
            </a:xfrm>
            <a:prstGeom prst="rect">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rot="10800000">
              <a:off x="2236350" y="1885875"/>
              <a:ext cx="539400" cy="409500"/>
            </a:xfrm>
            <a:prstGeom prst="chevron">
              <a:avLst>
                <a:gd name="adj" fmla="val 50000"/>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11"/>
          <p:cNvGrpSpPr/>
          <p:nvPr/>
        </p:nvGrpSpPr>
        <p:grpSpPr>
          <a:xfrm>
            <a:off x="417975" y="3505200"/>
            <a:ext cx="2357775" cy="410125"/>
            <a:chOff x="265575" y="3352800"/>
            <a:chExt cx="2357775" cy="410125"/>
          </a:xfrm>
        </p:grpSpPr>
        <p:sp>
          <p:nvSpPr>
            <p:cNvPr id="241" name="Google Shape;241;p11"/>
            <p:cNvSpPr/>
            <p:nvPr/>
          </p:nvSpPr>
          <p:spPr>
            <a:xfrm>
              <a:off x="265575" y="3352800"/>
              <a:ext cx="2020800" cy="410100"/>
            </a:xfrm>
            <a:prstGeom prst="rect">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rot="10800000">
              <a:off x="2083950" y="3353425"/>
              <a:ext cx="539400" cy="409500"/>
            </a:xfrm>
            <a:prstGeom prst="chevron">
              <a:avLst>
                <a:gd name="adj" fmla="val 50000"/>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 name="Google Shape;245;p11"/>
          <p:cNvGrpSpPr/>
          <p:nvPr/>
        </p:nvGrpSpPr>
        <p:grpSpPr>
          <a:xfrm>
            <a:off x="3872044" y="3505200"/>
            <a:ext cx="2747987" cy="410125"/>
            <a:chOff x="3567313" y="3200400"/>
            <a:chExt cx="2357775" cy="410125"/>
          </a:xfrm>
        </p:grpSpPr>
        <p:sp>
          <p:nvSpPr>
            <p:cNvPr id="246" name="Google Shape;246;p11"/>
            <p:cNvSpPr/>
            <p:nvPr/>
          </p:nvSpPr>
          <p:spPr>
            <a:xfrm>
              <a:off x="3567313" y="3200400"/>
              <a:ext cx="2020800" cy="410100"/>
            </a:xfrm>
            <a:prstGeom prst="rect">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rot="10800000">
              <a:off x="5385688" y="3201025"/>
              <a:ext cx="539400" cy="409500"/>
            </a:xfrm>
            <a:prstGeom prst="chevron">
              <a:avLst>
                <a:gd name="adj" fmla="val 50000"/>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11"/>
          <p:cNvGrpSpPr/>
          <p:nvPr/>
        </p:nvGrpSpPr>
        <p:grpSpPr>
          <a:xfrm>
            <a:off x="417963" y="7359750"/>
            <a:ext cx="2357775" cy="410125"/>
            <a:chOff x="-39237" y="6140550"/>
            <a:chExt cx="2357775" cy="410125"/>
          </a:xfrm>
        </p:grpSpPr>
        <p:sp>
          <p:nvSpPr>
            <p:cNvPr id="251" name="Google Shape;251;p11"/>
            <p:cNvSpPr/>
            <p:nvPr/>
          </p:nvSpPr>
          <p:spPr>
            <a:xfrm>
              <a:off x="-39237" y="6140550"/>
              <a:ext cx="2020800" cy="410100"/>
            </a:xfrm>
            <a:prstGeom prst="rect">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rot="10800000">
              <a:off x="1779138" y="6141175"/>
              <a:ext cx="539400" cy="409500"/>
            </a:xfrm>
            <a:prstGeom prst="chevron">
              <a:avLst>
                <a:gd name="adj" fmla="val 50000"/>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11"/>
          <p:cNvSpPr txBox="1"/>
          <p:nvPr/>
        </p:nvSpPr>
        <p:spPr>
          <a:xfrm>
            <a:off x="402100" y="17561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256" name="Google Shape;256;p11"/>
          <p:cNvSpPr txBox="1"/>
          <p:nvPr/>
        </p:nvSpPr>
        <p:spPr>
          <a:xfrm>
            <a:off x="476200" y="35051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257" name="Google Shape;257;p11"/>
          <p:cNvSpPr txBox="1"/>
          <p:nvPr/>
        </p:nvSpPr>
        <p:spPr>
          <a:xfrm>
            <a:off x="476188" y="73647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258" name="Google Shape;258;p11"/>
          <p:cNvSpPr txBox="1"/>
          <p:nvPr/>
        </p:nvSpPr>
        <p:spPr>
          <a:xfrm>
            <a:off x="3848750" y="35052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259" name="Google Shape;259;p11"/>
          <p:cNvSpPr txBox="1">
            <a:spLocks noGrp="1"/>
          </p:cNvSpPr>
          <p:nvPr>
            <p:ph type="body" idx="4"/>
          </p:nvPr>
        </p:nvSpPr>
        <p:spPr>
          <a:xfrm>
            <a:off x="438150" y="7812750"/>
            <a:ext cx="3108300" cy="2255400"/>
          </a:xfrm>
          <a:prstGeom prst="rect">
            <a:avLst/>
          </a:prstGeom>
        </p:spPr>
        <p:txBody>
          <a:bodyPr spcFirstLastPara="1" wrap="square" lIns="57150"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0" name="Google Shape;260;p11"/>
          <p:cNvSpPr txBox="1">
            <a:spLocks noGrp="1"/>
          </p:cNvSpPr>
          <p:nvPr>
            <p:ph type="body" idx="5"/>
          </p:nvPr>
        </p:nvSpPr>
        <p:spPr>
          <a:xfrm>
            <a:off x="3905525" y="4267863"/>
            <a:ext cx="3219000" cy="2604300"/>
          </a:xfrm>
          <a:prstGeom prst="rect">
            <a:avLst/>
          </a:prstGeom>
        </p:spPr>
        <p:txBody>
          <a:bodyPr spcFirstLastPara="1" wrap="square" lIns="57150"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1" name="Google Shape;261;p11"/>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a:spcBef>
                <a:spcPts val="0"/>
              </a:spcBef>
              <a:spcAft>
                <a:spcPts val="0"/>
              </a:spcAft>
              <a:buSzPts val="1100"/>
              <a:buNone/>
              <a:defRPr sz="1100" i="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2" name="Google Shape;262;p11"/>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51"/>
        <p:cNvGrpSpPr/>
        <p:nvPr/>
      </p:nvGrpSpPr>
      <p:grpSpPr>
        <a:xfrm>
          <a:off x="0" y="0"/>
          <a:ext cx="0" cy="0"/>
          <a:chOff x="0" y="0"/>
          <a:chExt cx="0" cy="0"/>
        </a:xfrm>
      </p:grpSpPr>
      <p:sp>
        <p:nvSpPr>
          <p:cNvPr id="152" name="Google Shape;15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53" name="Google Shape;15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54" name="Google Shape;15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55" name="Google Shape;15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9.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15"/>
          <p:cNvSpPr txBox="1"/>
          <p:nvPr/>
        </p:nvSpPr>
        <p:spPr>
          <a:xfrm>
            <a:off x="4247488" y="6935775"/>
            <a:ext cx="3080100" cy="562800"/>
          </a:xfrm>
          <a:prstGeom prst="rect">
            <a:avLst/>
          </a:prstGeom>
          <a:noFill/>
          <a:ln>
            <a:noFill/>
          </a:ln>
        </p:spPr>
        <p:txBody>
          <a:bodyPr spcFirstLastPara="1" wrap="square" lIns="91425" tIns="91425" rIns="91425" bIns="91425" anchor="t" anchorCtr="0">
            <a:noAutofit/>
          </a:bodyPr>
          <a:lstStyle/>
          <a:p>
            <a:pPr marL="0" lvl="0" indent="0" algn="ctr" rtl="0">
              <a:lnSpc>
                <a:spcPct val="85000"/>
              </a:lnSpc>
              <a:spcBef>
                <a:spcPts val="0"/>
              </a:spcBef>
              <a:spcAft>
                <a:spcPts val="0"/>
              </a:spcAft>
              <a:buSzPts val="770"/>
              <a:buNone/>
            </a:pPr>
            <a:endParaRPr sz="1000" i="1">
              <a:solidFill>
                <a:srgbClr val="000000"/>
              </a:solidFill>
              <a:latin typeface="Google Sans"/>
              <a:ea typeface="Google Sans"/>
              <a:cs typeface="Google Sans"/>
              <a:sym typeface="Google Sans"/>
            </a:endParaRPr>
          </a:p>
        </p:txBody>
      </p:sp>
      <p:sp>
        <p:nvSpPr>
          <p:cNvPr id="301" name="Google Shape;301;p15"/>
          <p:cNvSpPr txBox="1"/>
          <p:nvPr/>
        </p:nvSpPr>
        <p:spPr>
          <a:xfrm>
            <a:off x="4160763" y="6838600"/>
            <a:ext cx="3000000" cy="3678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endParaRPr b="1"/>
          </a:p>
        </p:txBody>
      </p:sp>
      <p:sp>
        <p:nvSpPr>
          <p:cNvPr id="302" name="Google Shape;302;p15"/>
          <p:cNvSpPr txBox="1"/>
          <p:nvPr/>
        </p:nvSpPr>
        <p:spPr>
          <a:xfrm>
            <a:off x="404725" y="2126238"/>
            <a:ext cx="6862500" cy="1157979"/>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100" dirty="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(that is, the number of users who have uninstalled the Waze app or stopped using the app). From the available data, a Logistic Regression model was constructed to offer predictive and explanatory power to the issue of user churn. </a:t>
            </a:r>
            <a:r>
              <a:rPr lang="en" sz="1100" b="1" dirty="0">
                <a:solidFill>
                  <a:schemeClr val="dk1"/>
                </a:solidFill>
                <a:latin typeface="Roboto"/>
                <a:ea typeface="Roboto"/>
                <a:cs typeface="Roboto"/>
                <a:sym typeface="Roboto"/>
              </a:rPr>
              <a:t>This report offers details and key insights from Milestone 5.</a:t>
            </a:r>
            <a:endParaRPr sz="1100" dirty="0">
              <a:solidFill>
                <a:schemeClr val="dk1"/>
              </a:solidFill>
              <a:latin typeface="Roboto"/>
              <a:ea typeface="Roboto"/>
              <a:cs typeface="Roboto"/>
              <a:sym typeface="Roboto"/>
            </a:endParaRPr>
          </a:p>
        </p:txBody>
      </p:sp>
      <p:sp>
        <p:nvSpPr>
          <p:cNvPr id="303" name="Google Shape;303;p15"/>
          <p:cNvSpPr txBox="1"/>
          <p:nvPr/>
        </p:nvSpPr>
        <p:spPr>
          <a:xfrm>
            <a:off x="4326300" y="5195775"/>
            <a:ext cx="2581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Google Sans"/>
              <a:ea typeface="Google Sans"/>
              <a:cs typeface="Google Sans"/>
              <a:sym typeface="Google Sans"/>
            </a:endParaRPr>
          </a:p>
        </p:txBody>
      </p:sp>
      <p:grpSp>
        <p:nvGrpSpPr>
          <p:cNvPr id="304" name="Google Shape;304;p15"/>
          <p:cNvGrpSpPr/>
          <p:nvPr/>
        </p:nvGrpSpPr>
        <p:grpSpPr>
          <a:xfrm>
            <a:off x="438150" y="3973875"/>
            <a:ext cx="3415500" cy="3340090"/>
            <a:chOff x="438150" y="3745275"/>
            <a:chExt cx="3415500" cy="3340090"/>
          </a:xfrm>
        </p:grpSpPr>
        <p:sp>
          <p:nvSpPr>
            <p:cNvPr id="305" name="Google Shape;305;p15"/>
            <p:cNvSpPr txBox="1"/>
            <p:nvPr/>
          </p:nvSpPr>
          <p:spPr>
            <a:xfrm>
              <a:off x="438150" y="3745275"/>
              <a:ext cx="34155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latin typeface="Roboto"/>
                  <a:ea typeface="Roboto"/>
                  <a:cs typeface="Roboto"/>
                  <a:sym typeface="Roboto"/>
                </a:rPr>
                <a:t>Milestone 5 - Regression Modeling  </a:t>
              </a:r>
              <a:endParaRPr sz="1200" b="1">
                <a:latin typeface="Roboto"/>
                <a:ea typeface="Roboto"/>
                <a:cs typeface="Roboto"/>
                <a:sym typeface="Roboto"/>
              </a:endParaRPr>
            </a:p>
          </p:txBody>
        </p:sp>
        <p:sp>
          <p:nvSpPr>
            <p:cNvPr id="306" name="Google Shape;306;p15"/>
            <p:cNvSpPr txBox="1"/>
            <p:nvPr/>
          </p:nvSpPr>
          <p:spPr>
            <a:xfrm>
              <a:off x="482325" y="4038407"/>
              <a:ext cx="3224100" cy="3046958"/>
            </a:xfrm>
            <a:prstGeom prst="rect">
              <a:avLst/>
            </a:prstGeom>
            <a:noFill/>
            <a:ln>
              <a:noFill/>
            </a:ln>
          </p:spPr>
          <p:txBody>
            <a:bodyPr spcFirstLastPara="1" wrap="square" lIns="91425" tIns="91425" rIns="91425" bIns="91425" anchor="t" anchorCtr="0">
              <a:spAutoFit/>
            </a:bodyPr>
            <a:lstStyle/>
            <a:p>
              <a:pPr marL="257175" lvl="0" indent="-314325" algn="l" rtl="0">
                <a:lnSpc>
                  <a:spcPct val="100000"/>
                </a:lnSpc>
                <a:spcBef>
                  <a:spcPts val="0"/>
                </a:spcBef>
                <a:spcAft>
                  <a:spcPts val="0"/>
                </a:spcAft>
                <a:buNone/>
              </a:pPr>
              <a:r>
                <a:rPr lang="en" sz="1500" dirty="0">
                  <a:solidFill>
                    <a:schemeClr val="dk1"/>
                  </a:solidFill>
                </a:rPr>
                <a:t>🎯 </a:t>
              </a:r>
              <a:r>
                <a:rPr lang="en" sz="1200" b="1" dirty="0">
                  <a:solidFill>
                    <a:schemeClr val="dk1"/>
                  </a:solidFill>
                  <a:latin typeface="Roboto"/>
                  <a:ea typeface="Roboto"/>
                  <a:cs typeface="Roboto"/>
                  <a:sym typeface="Roboto"/>
                </a:rPr>
                <a:t>Goal:</a:t>
              </a:r>
              <a:r>
                <a:rPr lang="en" sz="1200" dirty="0">
                  <a:solidFill>
                    <a:schemeClr val="dk1"/>
                  </a:solidFill>
                  <a:latin typeface="Roboto"/>
                  <a:ea typeface="Roboto"/>
                  <a:cs typeface="Roboto"/>
                  <a:sym typeface="Roboto"/>
                </a:rPr>
                <a:t> </a:t>
              </a:r>
              <a:r>
                <a:rPr lang="en" sz="1100" dirty="0">
                  <a:solidFill>
                    <a:schemeClr val="dk1"/>
                  </a:solidFill>
                  <a:latin typeface="Roboto"/>
                  <a:ea typeface="Roboto"/>
                  <a:cs typeface="Roboto"/>
                  <a:sym typeface="Roboto"/>
                </a:rPr>
                <a:t>Apply user data to build and analyze a binomial logistic regression model.</a:t>
              </a:r>
              <a:endParaRPr sz="1100" dirty="0">
                <a:solidFill>
                  <a:schemeClr val="dk1"/>
                </a:solidFill>
                <a:latin typeface="Roboto"/>
                <a:ea typeface="Roboto"/>
                <a:cs typeface="Roboto"/>
                <a:sym typeface="Roboto"/>
              </a:endParaRPr>
            </a:p>
            <a:p>
              <a:pPr marL="257175" lvl="0" indent="-314325" algn="l" rtl="0">
                <a:lnSpc>
                  <a:spcPct val="100000"/>
                </a:lnSpc>
                <a:spcBef>
                  <a:spcPts val="700"/>
                </a:spcBef>
                <a:spcAft>
                  <a:spcPts val="0"/>
                </a:spcAft>
                <a:buNone/>
              </a:pPr>
              <a:r>
                <a:rPr lang="en" sz="1500" dirty="0">
                  <a:solidFill>
                    <a:schemeClr val="dk1"/>
                  </a:solidFill>
                </a:rPr>
                <a:t>🎯</a:t>
              </a:r>
              <a:r>
                <a:rPr lang="en" sz="1200" dirty="0">
                  <a:solidFill>
                    <a:schemeClr val="dk1"/>
                  </a:solidFill>
                </a:rPr>
                <a:t> </a:t>
              </a:r>
              <a:r>
                <a:rPr lang="en" sz="1200" b="1" dirty="0">
                  <a:solidFill>
                    <a:schemeClr val="dk1"/>
                  </a:solidFill>
                  <a:latin typeface="Roboto"/>
                  <a:ea typeface="Roboto"/>
                  <a:cs typeface="Roboto"/>
                  <a:sym typeface="Roboto"/>
                </a:rPr>
                <a:t>Methods:</a:t>
              </a:r>
              <a:r>
                <a:rPr lang="en" sz="1200" dirty="0">
                  <a:solidFill>
                    <a:schemeClr val="dk1"/>
                  </a:solidFill>
                  <a:latin typeface="Roboto"/>
                  <a:ea typeface="Roboto"/>
                  <a:cs typeface="Roboto"/>
                  <a:sym typeface="Roboto"/>
                </a:rPr>
                <a:t> </a:t>
              </a:r>
              <a:endParaRPr sz="1200" dirty="0">
                <a:solidFill>
                  <a:schemeClr val="dk1"/>
                </a:solidFill>
                <a:latin typeface="Roboto"/>
                <a:ea typeface="Roboto"/>
                <a:cs typeface="Roboto"/>
                <a:sym typeface="Roboto"/>
              </a:endParaRPr>
            </a:p>
            <a:p>
              <a:pPr marL="457200" lvl="0" indent="-184150" algn="l" rtl="0">
                <a:lnSpc>
                  <a:spcPct val="100000"/>
                </a:lnSpc>
                <a:spcBef>
                  <a:spcPts val="500"/>
                </a:spcBef>
                <a:spcAft>
                  <a:spcPts val="0"/>
                </a:spcAft>
                <a:buClr>
                  <a:schemeClr val="dk1"/>
                </a:buClr>
                <a:buSzPts val="1100"/>
                <a:buFont typeface="Roboto"/>
                <a:buChar char="●"/>
              </a:pPr>
              <a:r>
                <a:rPr lang="en" sz="1100" dirty="0">
                  <a:solidFill>
                    <a:schemeClr val="dk1"/>
                  </a:solidFill>
                  <a:latin typeface="Roboto"/>
                  <a:ea typeface="Roboto"/>
                  <a:cs typeface="Roboto"/>
                  <a:sym typeface="Roboto"/>
                </a:rPr>
                <a:t>Created features of interest to the stakeholders and business scenario</a:t>
              </a:r>
              <a:endParaRPr sz="1100" dirty="0">
                <a:solidFill>
                  <a:schemeClr val="dk1"/>
                </a:solidFill>
                <a:latin typeface="Roboto"/>
                <a:ea typeface="Roboto"/>
                <a:cs typeface="Roboto"/>
                <a:sym typeface="Roboto"/>
              </a:endParaRPr>
            </a:p>
            <a:p>
              <a:pPr marL="457200" lvl="0" indent="-184150" algn="l" rtl="0">
                <a:lnSpc>
                  <a:spcPct val="100000"/>
                </a:lnSpc>
                <a:spcBef>
                  <a:spcPts val="0"/>
                </a:spcBef>
                <a:spcAft>
                  <a:spcPts val="0"/>
                </a:spcAft>
                <a:buClr>
                  <a:schemeClr val="dk1"/>
                </a:buClr>
                <a:buSzPts val="1100"/>
                <a:buFont typeface="Roboto"/>
                <a:buChar char="●"/>
              </a:pPr>
              <a:r>
                <a:rPr lang="en" sz="1100" dirty="0">
                  <a:solidFill>
                    <a:schemeClr val="dk1"/>
                  </a:solidFill>
                  <a:latin typeface="Roboto"/>
                  <a:ea typeface="Roboto"/>
                  <a:cs typeface="Roboto"/>
                  <a:sym typeface="Roboto"/>
                </a:rPr>
                <a:t>Assessed features for multicollinearity</a:t>
              </a:r>
              <a:endParaRPr sz="1100" dirty="0">
                <a:solidFill>
                  <a:schemeClr val="dk1"/>
                </a:solidFill>
                <a:latin typeface="Roboto"/>
                <a:ea typeface="Roboto"/>
                <a:cs typeface="Roboto"/>
                <a:sym typeface="Roboto"/>
              </a:endParaRPr>
            </a:p>
            <a:p>
              <a:pPr marL="457200" lvl="0" indent="-184150" algn="l" rtl="0">
                <a:lnSpc>
                  <a:spcPct val="100000"/>
                </a:lnSpc>
                <a:spcBef>
                  <a:spcPts val="0"/>
                </a:spcBef>
                <a:spcAft>
                  <a:spcPts val="0"/>
                </a:spcAft>
                <a:buClr>
                  <a:schemeClr val="dk1"/>
                </a:buClr>
                <a:buSzPts val="1100"/>
                <a:buFont typeface="Roboto"/>
                <a:buChar char="●"/>
              </a:pPr>
              <a:r>
                <a:rPr lang="en" sz="1100" dirty="0">
                  <a:solidFill>
                    <a:schemeClr val="dk1"/>
                  </a:solidFill>
                  <a:latin typeface="Roboto"/>
                  <a:ea typeface="Roboto"/>
                  <a:cs typeface="Roboto"/>
                  <a:sym typeface="Roboto"/>
                </a:rPr>
                <a:t>Built the regression model</a:t>
              </a:r>
              <a:endParaRPr sz="1100" dirty="0">
                <a:solidFill>
                  <a:schemeClr val="dk1"/>
                </a:solidFill>
                <a:latin typeface="Roboto"/>
                <a:ea typeface="Roboto"/>
                <a:cs typeface="Roboto"/>
                <a:sym typeface="Roboto"/>
              </a:endParaRPr>
            </a:p>
            <a:p>
              <a:pPr marL="457200" lvl="0" indent="-184150" algn="l" rtl="0">
                <a:lnSpc>
                  <a:spcPct val="100000"/>
                </a:lnSpc>
                <a:spcBef>
                  <a:spcPts val="0"/>
                </a:spcBef>
                <a:spcAft>
                  <a:spcPts val="0"/>
                </a:spcAft>
                <a:buClr>
                  <a:schemeClr val="dk1"/>
                </a:buClr>
                <a:buSzPts val="1100"/>
                <a:buFont typeface="Roboto"/>
                <a:buChar char="●"/>
              </a:pPr>
              <a:r>
                <a:rPr lang="en" sz="1100" dirty="0">
                  <a:solidFill>
                    <a:schemeClr val="dk1"/>
                  </a:solidFill>
                  <a:latin typeface="Roboto"/>
                  <a:ea typeface="Roboto"/>
                  <a:cs typeface="Roboto"/>
                  <a:sym typeface="Roboto"/>
                </a:rPr>
                <a:t>Evaluated model performance and metrics </a:t>
              </a:r>
              <a:endParaRPr sz="1100" dirty="0">
                <a:solidFill>
                  <a:schemeClr val="dk1"/>
                </a:solidFill>
                <a:latin typeface="Roboto"/>
                <a:ea typeface="Roboto"/>
                <a:cs typeface="Roboto"/>
                <a:sym typeface="Roboto"/>
              </a:endParaRPr>
            </a:p>
            <a:p>
              <a:pPr marL="257175" lvl="0" indent="-314325" algn="l" rtl="0">
                <a:lnSpc>
                  <a:spcPct val="100000"/>
                </a:lnSpc>
                <a:spcBef>
                  <a:spcPts val="700"/>
                </a:spcBef>
                <a:spcAft>
                  <a:spcPts val="500"/>
                </a:spcAft>
                <a:buNone/>
              </a:pPr>
              <a:r>
                <a:rPr lang="en" sz="1500" dirty="0">
                  <a:solidFill>
                    <a:schemeClr val="dk1"/>
                  </a:solidFill>
                </a:rPr>
                <a:t>🎯</a:t>
              </a:r>
              <a:r>
                <a:rPr lang="en" sz="1200" dirty="0">
                  <a:solidFill>
                    <a:schemeClr val="dk1"/>
                  </a:solidFill>
                </a:rPr>
                <a:t> </a:t>
              </a:r>
              <a:r>
                <a:rPr lang="en" sz="1200" b="1" dirty="0">
                  <a:solidFill>
                    <a:schemeClr val="dk1"/>
                  </a:solidFill>
                  <a:latin typeface="Roboto"/>
                  <a:ea typeface="Roboto"/>
                  <a:cs typeface="Roboto"/>
                  <a:sym typeface="Roboto"/>
                </a:rPr>
                <a:t>Impact:</a:t>
              </a:r>
              <a:r>
                <a:rPr lang="en" sz="1100" dirty="0">
                  <a:solidFill>
                    <a:schemeClr val="dk1"/>
                  </a:solidFill>
                  <a:latin typeface="Roboto"/>
                  <a:ea typeface="Roboto"/>
                  <a:cs typeface="Roboto"/>
                  <a:sym typeface="Roboto"/>
                </a:rPr>
                <a:t> With enough data, binomial logistic regression model results can reveal important variable relationships and predict binary outcomes, what can then be used for business decisions.</a:t>
              </a:r>
              <a:endParaRPr sz="1100" dirty="0">
                <a:solidFill>
                  <a:schemeClr val="dk1"/>
                </a:solidFill>
                <a:latin typeface="Roboto"/>
                <a:ea typeface="Roboto"/>
                <a:cs typeface="Roboto"/>
                <a:sym typeface="Roboto"/>
              </a:endParaRPr>
            </a:p>
          </p:txBody>
        </p:sp>
      </p:grpSp>
      <p:sp>
        <p:nvSpPr>
          <p:cNvPr id="307" name="Google Shape;307;p15"/>
          <p:cNvSpPr txBox="1"/>
          <p:nvPr/>
        </p:nvSpPr>
        <p:spPr>
          <a:xfrm>
            <a:off x="3939600" y="6549525"/>
            <a:ext cx="3354900" cy="2479200"/>
          </a:xfrm>
          <a:prstGeom prst="rect">
            <a:avLst/>
          </a:prstGeom>
          <a:noFill/>
          <a:ln>
            <a:noFill/>
          </a:ln>
        </p:spPr>
        <p:txBody>
          <a:bodyPr spcFirstLastPara="1" wrap="square" lIns="91425" tIns="91425" rIns="91425" bIns="91425" anchor="t" anchorCtr="0">
            <a:noAutofit/>
          </a:bodyPr>
          <a:lstStyle/>
          <a:p>
            <a:pPr marL="142875" lvl="0" indent="-184150" algn="l" rtl="0">
              <a:lnSpc>
                <a:spcPct val="100000"/>
              </a:lnSpc>
              <a:spcBef>
                <a:spcPts val="0"/>
              </a:spcBef>
              <a:spcAft>
                <a:spcPts val="0"/>
              </a:spcAft>
              <a:buClr>
                <a:schemeClr val="dk1"/>
              </a:buClr>
              <a:buSzPts val="1100"/>
              <a:buFont typeface="Roboto"/>
              <a:buChar char="●"/>
            </a:pPr>
            <a:r>
              <a:rPr lang="en" sz="1100" dirty="0">
                <a:latin typeface="Roboto"/>
                <a:ea typeface="Roboto"/>
                <a:cs typeface="Roboto"/>
                <a:sym typeface="Roboto"/>
              </a:rPr>
              <a:t>The efficacy of a binomial logistic regression model is determined by accuracy, precision, and recall scores (among others); </a:t>
            </a:r>
            <a:r>
              <a:rPr lang="en" sz="1100" b="1" dirty="0">
                <a:latin typeface="Roboto"/>
                <a:ea typeface="Roboto"/>
                <a:cs typeface="Roboto"/>
                <a:sym typeface="Roboto"/>
              </a:rPr>
              <a:t>recall is particularly essential to this model as it shows the number of churned users. </a:t>
            </a:r>
            <a:endParaRPr sz="1100" b="1" dirty="0">
              <a:latin typeface="Roboto"/>
              <a:ea typeface="Roboto"/>
              <a:cs typeface="Roboto"/>
              <a:sym typeface="Roboto"/>
            </a:endParaRPr>
          </a:p>
          <a:p>
            <a:pPr marL="142875" lvl="0" indent="-184150" algn="l" rtl="0">
              <a:lnSpc>
                <a:spcPct val="100000"/>
              </a:lnSpc>
              <a:spcBef>
                <a:spcPts val="800"/>
              </a:spcBef>
              <a:spcAft>
                <a:spcPts val="0"/>
              </a:spcAft>
              <a:buClr>
                <a:schemeClr val="dk1"/>
              </a:buClr>
              <a:buSzPts val="1100"/>
              <a:buFont typeface="Roboto"/>
              <a:buChar char="●"/>
            </a:pPr>
            <a:r>
              <a:rPr lang="en" sz="1100" b="1" dirty="0">
                <a:latin typeface="Roboto"/>
                <a:ea typeface="Roboto"/>
                <a:cs typeface="Roboto"/>
                <a:sym typeface="Roboto"/>
              </a:rPr>
              <a:t>The model has mediocre precision (53% of its positive predictions are correct) but low recall, with only 9% of churned users identified.</a:t>
            </a:r>
            <a:r>
              <a:rPr lang="en" sz="1100" dirty="0">
                <a:latin typeface="Roboto"/>
                <a:ea typeface="Roboto"/>
                <a:cs typeface="Roboto"/>
                <a:sym typeface="Roboto"/>
              </a:rPr>
              <a:t> This means the model makes a lot of false negative predictions and fails to capture users who will churn.</a:t>
            </a:r>
            <a:endParaRPr sz="1100" dirty="0">
              <a:latin typeface="Roboto"/>
              <a:ea typeface="Roboto"/>
              <a:cs typeface="Roboto"/>
              <a:sym typeface="Roboto"/>
            </a:endParaRPr>
          </a:p>
          <a:p>
            <a:pPr marL="142875" lvl="0" indent="-184150" algn="l" rtl="0">
              <a:lnSpc>
                <a:spcPct val="100000"/>
              </a:lnSpc>
              <a:spcBef>
                <a:spcPts val="800"/>
              </a:spcBef>
              <a:spcAft>
                <a:spcPts val="0"/>
              </a:spcAft>
              <a:buClr>
                <a:schemeClr val="dk1"/>
              </a:buClr>
              <a:buSzPts val="1100"/>
              <a:buFont typeface="Roboto"/>
              <a:buChar char="●"/>
            </a:pPr>
            <a:r>
              <a:rPr lang="en" sz="1100" b="1" dirty="0">
                <a:latin typeface="Roboto"/>
                <a:ea typeface="Roboto"/>
                <a:cs typeface="Roboto"/>
                <a:sym typeface="Roboto"/>
              </a:rPr>
              <a:t>Activity days was the most important feature in the model </a:t>
            </a:r>
            <a:r>
              <a:rPr lang="en" sz="1100" dirty="0">
                <a:latin typeface="Roboto"/>
                <a:ea typeface="Roboto"/>
                <a:cs typeface="Roboto"/>
                <a:sym typeface="Roboto"/>
              </a:rPr>
              <a:t>andhad a negative correlation with user churn. </a:t>
            </a:r>
            <a:endParaRPr sz="1100" dirty="0">
              <a:latin typeface="Roboto"/>
              <a:ea typeface="Roboto"/>
              <a:cs typeface="Roboto"/>
              <a:sym typeface="Roboto"/>
            </a:endParaRPr>
          </a:p>
          <a:p>
            <a:pPr marL="142875" lvl="0" indent="-184150" algn="l" rtl="0">
              <a:lnSpc>
                <a:spcPct val="100000"/>
              </a:lnSpc>
              <a:spcBef>
                <a:spcPts val="800"/>
              </a:spcBef>
              <a:spcAft>
                <a:spcPts val="800"/>
              </a:spcAft>
              <a:buClr>
                <a:schemeClr val="dk1"/>
              </a:buClr>
              <a:buSzPts val="1100"/>
              <a:buFont typeface="Roboto"/>
              <a:buChar char="●"/>
            </a:pPr>
            <a:r>
              <a:rPr lang="en" sz="1100" dirty="0">
                <a:latin typeface="Roboto"/>
                <a:ea typeface="Roboto"/>
                <a:cs typeface="Roboto"/>
                <a:sym typeface="Roboto"/>
              </a:rPr>
              <a:t>In previous EDA, user churn rate increased as the values in km_per_driving_day increased. </a:t>
            </a:r>
            <a:r>
              <a:rPr lang="en" sz="1100" b="1" dirty="0">
                <a:latin typeface="Roboto"/>
                <a:ea typeface="Roboto"/>
                <a:cs typeface="Roboto"/>
                <a:sym typeface="Roboto"/>
              </a:rPr>
              <a:t>In the model,</a:t>
            </a:r>
            <a:r>
              <a:rPr lang="en" sz="1100" b="1" dirty="0">
                <a:solidFill>
                  <a:schemeClr val="dk1"/>
                </a:solidFill>
                <a:latin typeface="Roboto"/>
                <a:ea typeface="Roboto"/>
                <a:cs typeface="Roboto"/>
                <a:sym typeface="Roboto"/>
              </a:rPr>
              <a:t> distance driven per day</a:t>
            </a:r>
            <a:r>
              <a:rPr lang="en" sz="1100" b="1" dirty="0">
                <a:latin typeface="Roboto"/>
                <a:ea typeface="Roboto"/>
                <a:cs typeface="Roboto"/>
                <a:sym typeface="Roboto"/>
              </a:rPr>
              <a:t> was the second-least-important variable.</a:t>
            </a:r>
            <a:endParaRPr sz="1100" b="1" dirty="0">
              <a:latin typeface="Roboto"/>
              <a:ea typeface="Roboto"/>
              <a:cs typeface="Roboto"/>
              <a:sym typeface="Roboto"/>
            </a:endParaRPr>
          </a:p>
        </p:txBody>
      </p:sp>
      <p:sp>
        <p:nvSpPr>
          <p:cNvPr id="308" name="Google Shape;308;p15"/>
          <p:cNvSpPr txBox="1"/>
          <p:nvPr/>
        </p:nvSpPr>
        <p:spPr>
          <a:xfrm>
            <a:off x="404725" y="7798200"/>
            <a:ext cx="3448800" cy="2344800"/>
          </a:xfrm>
          <a:prstGeom prst="rect">
            <a:avLst/>
          </a:prstGeom>
          <a:noFill/>
          <a:ln>
            <a:noFill/>
          </a:ln>
        </p:spPr>
        <p:txBody>
          <a:bodyPr spcFirstLastPara="1" wrap="square" lIns="91425" tIns="91425" rIns="91425" bIns="91425" anchor="t" anchorCtr="0">
            <a:spAutoFit/>
          </a:bodyPr>
          <a:lstStyle/>
          <a:p>
            <a:pPr marL="285750" lvl="0" indent="-184150" algn="l" rtl="0">
              <a:spcBef>
                <a:spcPts val="0"/>
              </a:spcBef>
              <a:spcAft>
                <a:spcPts val="0"/>
              </a:spcAft>
              <a:buClr>
                <a:schemeClr val="dk1"/>
              </a:buClr>
              <a:buSzPts val="1100"/>
              <a:buFont typeface="Roboto"/>
              <a:buChar char="➔"/>
            </a:pPr>
            <a:r>
              <a:rPr lang="en" sz="1100" b="1">
                <a:solidFill>
                  <a:schemeClr val="dk1"/>
                </a:solidFill>
                <a:latin typeface="Roboto"/>
                <a:ea typeface="Roboto"/>
                <a:cs typeface="Roboto"/>
                <a:sym typeface="Roboto"/>
              </a:rPr>
              <a:t>Due to the model results, our team recommends using the key insights from this project milestone to guide further exploration. </a:t>
            </a:r>
            <a:endParaRPr sz="1100">
              <a:solidFill>
                <a:schemeClr val="dk1"/>
              </a:solidFill>
              <a:latin typeface="Roboto"/>
              <a:ea typeface="Roboto"/>
              <a:cs typeface="Roboto"/>
              <a:sym typeface="Roboto"/>
            </a:endParaRPr>
          </a:p>
          <a:p>
            <a:pPr marL="285750" lvl="0" indent="-184150" algn="l" rtl="0">
              <a:spcBef>
                <a:spcPts val="1000"/>
              </a:spcBef>
              <a:spcAft>
                <a:spcPts val="1000"/>
              </a:spcAft>
              <a:buClr>
                <a:schemeClr val="dk1"/>
              </a:buClr>
              <a:buSzPts val="1100"/>
              <a:buFont typeface="Roboto"/>
              <a:buChar char="➔"/>
            </a:pPr>
            <a:r>
              <a:rPr lang="en" sz="1100" b="1">
                <a:solidFill>
                  <a:schemeClr val="dk1"/>
                </a:solidFill>
                <a:latin typeface="Roboto"/>
                <a:ea typeface="Roboto"/>
                <a:cs typeface="Roboto"/>
                <a:sym typeface="Roboto"/>
              </a:rPr>
              <a:t>This model should not be used to make significant business decisions; however, it has valuable insights insofar as it demonstrated a great need for additional data (features) that correlates with user churn, and also a possible need to better define the user profile Waze seeks to target in their aim to increase overall growth by preventing monthly user churn on the app. </a:t>
            </a:r>
            <a:endParaRPr sz="1100">
              <a:latin typeface="Roboto"/>
              <a:ea typeface="Roboto"/>
              <a:cs typeface="Roboto"/>
              <a:sym typeface="Roboto"/>
            </a:endParaRPr>
          </a:p>
        </p:txBody>
      </p:sp>
      <p:sp>
        <p:nvSpPr>
          <p:cNvPr id="309" name="Google Shape;309;p15"/>
          <p:cNvSpPr txBox="1">
            <a:spLocks noGrp="1"/>
          </p:cNvSpPr>
          <p:nvPr>
            <p:ph type="title"/>
          </p:nvPr>
        </p:nvSpPr>
        <p:spPr>
          <a:xfrm>
            <a:off x="343700" y="664425"/>
            <a:ext cx="7290900" cy="3864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None/>
            </a:pPr>
            <a:r>
              <a:rPr lang="en" sz="1600" b="1"/>
              <a:t>User Churn Project | Regression Modeling Results </a:t>
            </a:r>
            <a:endParaRPr/>
          </a:p>
        </p:txBody>
      </p:sp>
      <p:sp>
        <p:nvSpPr>
          <p:cNvPr id="310" name="Google Shape;310;p15"/>
          <p:cNvSpPr txBox="1"/>
          <p:nvPr/>
        </p:nvSpPr>
        <p:spPr>
          <a:xfrm>
            <a:off x="343700" y="989700"/>
            <a:ext cx="375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200"/>
              </a:spcAft>
              <a:buNone/>
            </a:pPr>
            <a:r>
              <a:rPr lang="en">
                <a:solidFill>
                  <a:schemeClr val="dk1"/>
                </a:solidFill>
                <a:latin typeface="Roboto"/>
                <a:ea typeface="Roboto"/>
                <a:cs typeface="Roboto"/>
                <a:sym typeface="Roboto"/>
              </a:rPr>
              <a:t>Prepared for: Waze Leadership Team</a:t>
            </a:r>
            <a:endParaRPr>
              <a:solidFill>
                <a:schemeClr val="dk1"/>
              </a:solidFill>
              <a:latin typeface="Roboto"/>
              <a:ea typeface="Roboto"/>
              <a:cs typeface="Roboto"/>
              <a:sym typeface="Roboto"/>
            </a:endParaRPr>
          </a:p>
        </p:txBody>
      </p:sp>
      <p:pic>
        <p:nvPicPr>
          <p:cNvPr id="311" name="Google Shape;311;p15"/>
          <p:cNvPicPr preferRelativeResize="0"/>
          <p:nvPr/>
        </p:nvPicPr>
        <p:blipFill>
          <a:blip r:embed="rId3">
            <a:alphaModFix/>
          </a:blip>
          <a:stretch>
            <a:fillRect/>
          </a:stretch>
        </p:blipFill>
        <p:spPr>
          <a:xfrm>
            <a:off x="5687569" y="101625"/>
            <a:ext cx="1947034" cy="562800"/>
          </a:xfrm>
          <a:prstGeom prst="rect">
            <a:avLst/>
          </a:prstGeom>
          <a:noFill/>
          <a:ln>
            <a:noFill/>
          </a:ln>
        </p:spPr>
      </p:pic>
      <p:pic>
        <p:nvPicPr>
          <p:cNvPr id="312" name="Google Shape;312;p15"/>
          <p:cNvPicPr preferRelativeResize="0"/>
          <p:nvPr/>
        </p:nvPicPr>
        <p:blipFill>
          <a:blip r:embed="rId4">
            <a:alphaModFix/>
          </a:blip>
          <a:stretch>
            <a:fillRect/>
          </a:stretch>
        </p:blipFill>
        <p:spPr>
          <a:xfrm>
            <a:off x="4247494" y="4063448"/>
            <a:ext cx="2581501" cy="2165453"/>
          </a:xfrm>
          <a:prstGeom prst="rect">
            <a:avLst/>
          </a:prstGeom>
          <a:noFill/>
          <a:ln>
            <a:noFill/>
          </a:ln>
        </p:spPr>
      </p:pic>
      <p:sp>
        <p:nvSpPr>
          <p:cNvPr id="313" name="Google Shape;313;p15"/>
          <p:cNvSpPr txBox="1"/>
          <p:nvPr/>
        </p:nvSpPr>
        <p:spPr>
          <a:xfrm>
            <a:off x="4564750" y="6111975"/>
            <a:ext cx="19470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dirty="0">
                <a:latin typeface="Google Sans"/>
                <a:ea typeface="Google Sans"/>
                <a:cs typeface="Google Sans"/>
                <a:sym typeface="Google Sans"/>
              </a:rPr>
              <a:t>Note:</a:t>
            </a:r>
            <a:r>
              <a:rPr lang="en" sz="800" dirty="0">
                <a:latin typeface="Google Sans"/>
                <a:ea typeface="Google Sans"/>
                <a:cs typeface="Google Sans"/>
                <a:sym typeface="Google Sans"/>
              </a:rPr>
              <a:t> 1 = churned and 0 = retained</a:t>
            </a:r>
            <a:endParaRPr sz="800" dirty="0">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408</Words>
  <Application>Microsoft Office PowerPoint</Application>
  <PresentationFormat>Custom</PresentationFormat>
  <Paragraphs>18</Paragraphs>
  <Slides>1</Slides>
  <Notes>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vt:i4>
      </vt:variant>
    </vt:vector>
  </HeadingPairs>
  <TitlesOfParts>
    <vt:vector size="10" baseType="lpstr">
      <vt:lpstr>Google Sans</vt:lpstr>
      <vt:lpstr>PT Sans Narrow</vt:lpstr>
      <vt:lpstr>Arial</vt:lpstr>
      <vt:lpstr>Work Sans</vt:lpstr>
      <vt:lpstr>Google Sans SemiBold</vt:lpstr>
      <vt:lpstr>Roboto</vt:lpstr>
      <vt:lpstr>Calibri</vt:lpstr>
      <vt:lpstr>Simple Light</vt:lpstr>
      <vt:lpstr>Simple Light</vt:lpstr>
      <vt:lpstr>User Churn Project | Regression Modeling Results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User Churn Project | Regression Modeling Results </dc:title>
  <cp:lastModifiedBy>Lucas Germinari Carreira</cp:lastModifiedBy>
  <cp:revision>1</cp:revision>
  <dcterms:modified xsi:type="dcterms:W3CDTF">2024-01-13T17:13:33Z</dcterms:modified>
</cp:coreProperties>
</file>